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E52"/>
    <a:srgbClr val="005F7F"/>
    <a:srgbClr val="56A7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24" d="100"/>
          <a:sy n="24" d="100"/>
        </p:scale>
        <p:origin x="14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F4EDCF-F384-4299-A3A2-6EA5DE56DD6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300189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4EDCF-F384-4299-A3A2-6EA5DE56DD6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406405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4EDCF-F384-4299-A3A2-6EA5DE56DD6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367174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F4EDCF-F384-4299-A3A2-6EA5DE56DD6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411734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F4EDCF-F384-4299-A3A2-6EA5DE56DD69}"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13023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F4EDCF-F384-4299-A3A2-6EA5DE56DD6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940171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F4EDCF-F384-4299-A3A2-6EA5DE56DD69}" type="datetimeFigureOut">
              <a:rPr lang="en-US" smtClean="0"/>
              <a:t>10/10/2023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182427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F4EDCF-F384-4299-A3A2-6EA5DE56DD69}" type="datetimeFigureOut">
              <a:rPr lang="en-US" smtClean="0"/>
              <a:t>10/10/2023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330329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4EDCF-F384-4299-A3A2-6EA5DE56DD69}" type="datetimeFigureOut">
              <a:rPr lang="en-US" smtClean="0"/>
              <a:t>10/10/2023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2724115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62F4EDCF-F384-4299-A3A2-6EA5DE56DD6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2625921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62F4EDCF-F384-4299-A3A2-6EA5DE56DD69}"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A4BF7-9CA5-45D6-BF75-1A27DAB84ED4}" type="slidenum">
              <a:rPr lang="en-US" smtClean="0"/>
              <a:t>‹#›</a:t>
            </a:fld>
            <a:endParaRPr lang="en-US"/>
          </a:p>
        </p:txBody>
      </p:sp>
    </p:spTree>
    <p:extLst>
      <p:ext uri="{BB962C8B-B14F-4D97-AF65-F5344CB8AC3E}">
        <p14:creationId xmlns:p14="http://schemas.microsoft.com/office/powerpoint/2010/main" val="4166904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62F4EDCF-F384-4299-A3A2-6EA5DE56DD69}" type="datetimeFigureOut">
              <a:rPr lang="en-US" smtClean="0"/>
              <a:t>10/10/2023</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74DA4BF7-9CA5-45D6-BF75-1A27DAB84ED4}" type="slidenum">
              <a:rPr lang="en-US" smtClean="0"/>
              <a:t>‹#›</a:t>
            </a:fld>
            <a:endParaRPr lang="en-US"/>
          </a:p>
        </p:txBody>
      </p:sp>
    </p:spTree>
    <p:extLst>
      <p:ext uri="{BB962C8B-B14F-4D97-AF65-F5344CB8AC3E}">
        <p14:creationId xmlns:p14="http://schemas.microsoft.com/office/powerpoint/2010/main" val="2434037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3F6CC5-4F24-4EBB-A38A-8C5C1413D1D3}"/>
              </a:ext>
            </a:extLst>
          </p:cNvPr>
          <p:cNvSpPr/>
          <p:nvPr/>
        </p:nvSpPr>
        <p:spPr>
          <a:xfrm>
            <a:off x="0" y="0"/>
            <a:ext cx="43891200" cy="4929809"/>
          </a:xfrm>
          <a:prstGeom prst="rect">
            <a:avLst/>
          </a:prstGeom>
          <a:solidFill>
            <a:srgbClr val="005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AAFC168-7990-4C9B-9ED2-430A080C3829}"/>
              </a:ext>
            </a:extLst>
          </p:cNvPr>
          <p:cNvSpPr>
            <a:spLocks noGrp="1"/>
          </p:cNvSpPr>
          <p:nvPr>
            <p:ph type="ctrTitle"/>
          </p:nvPr>
        </p:nvSpPr>
        <p:spPr>
          <a:xfrm>
            <a:off x="1097280" y="497290"/>
            <a:ext cx="27408146" cy="2166397"/>
          </a:xfrm>
        </p:spPr>
        <p:txBody>
          <a:bodyPr>
            <a:normAutofit/>
          </a:bodyPr>
          <a:lstStyle/>
          <a:p>
            <a:pPr algn="l"/>
            <a:r>
              <a:rPr lang="en-US" sz="8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POSTER/PROJECT TITLE</a:t>
            </a:r>
          </a:p>
        </p:txBody>
      </p:sp>
      <p:sp>
        <p:nvSpPr>
          <p:cNvPr id="5" name="Title 1">
            <a:extLst>
              <a:ext uri="{FF2B5EF4-FFF2-40B4-BE49-F238E27FC236}">
                <a16:creationId xmlns:a16="http://schemas.microsoft.com/office/drawing/2014/main" id="{2760FD45-5181-4D99-82F5-C5C91673DB21}"/>
              </a:ext>
            </a:extLst>
          </p:cNvPr>
          <p:cNvSpPr txBox="1">
            <a:spLocks/>
          </p:cNvSpPr>
          <p:nvPr/>
        </p:nvSpPr>
        <p:spPr>
          <a:xfrm>
            <a:off x="1097280" y="2238342"/>
            <a:ext cx="37307520" cy="2166397"/>
          </a:xfrm>
          <a:prstGeom prst="rect">
            <a:avLst/>
          </a:prstGeom>
        </p:spPr>
        <p:txBody>
          <a:bodyPr vert="horz" lIns="91440" tIns="45720" rIns="91440" bIns="45720" rtlCol="0" anchor="b">
            <a:normAutofit/>
          </a:bodyPr>
          <a:lstStyle>
            <a:lvl1pPr algn="ctr" defTabSz="4389120" rtl="0" eaLnBrk="1" latinLnBrk="0" hangingPunct="1">
              <a:lnSpc>
                <a:spcPct val="90000"/>
              </a:lnSpc>
              <a:spcBef>
                <a:spcPct val="0"/>
              </a:spcBef>
              <a:buNone/>
              <a:defRPr sz="28800" kern="1200">
                <a:solidFill>
                  <a:schemeClr val="tx1"/>
                </a:solidFill>
                <a:latin typeface="+mj-lt"/>
                <a:ea typeface="+mj-ea"/>
                <a:cs typeface="+mj-cs"/>
              </a:defRPr>
            </a:lvl1pPr>
          </a:lstStyle>
          <a:p>
            <a:pPr algn="l"/>
            <a:r>
              <a:rPr lang="en-US" sz="5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Author Name(s)</a:t>
            </a:r>
          </a:p>
        </p:txBody>
      </p:sp>
      <p:pic>
        <p:nvPicPr>
          <p:cNvPr id="1026" name="Picture 2" descr="https://www.fscj.edu/images/default-source/Discover-FSCJ/MarComm/Images/fscj-logo-hor-white.png?sfvrsn=ca82b1d5_6">
            <a:extLst>
              <a:ext uri="{FF2B5EF4-FFF2-40B4-BE49-F238E27FC236}">
                <a16:creationId xmlns:a16="http://schemas.microsoft.com/office/drawing/2014/main" id="{A650A027-A146-41D8-B66A-FDCB81B0AA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14209" y="1530960"/>
            <a:ext cx="10725150" cy="22669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4ED851E-BCD8-482C-AFD1-993791AF751B}"/>
              </a:ext>
            </a:extLst>
          </p:cNvPr>
          <p:cNvSpPr/>
          <p:nvPr/>
        </p:nvSpPr>
        <p:spPr>
          <a:xfrm>
            <a:off x="1097280" y="7002557"/>
            <a:ext cx="10972800" cy="25360789"/>
          </a:xfrm>
          <a:prstGeom prst="rect">
            <a:avLst/>
          </a:prstGeom>
        </p:spPr>
        <p:txBody>
          <a:bodyPr wrap="square">
            <a:spAutoFit/>
          </a:bodyPr>
          <a:lstStyle/>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INTRODUCTION</a:t>
            </a:r>
          </a:p>
          <a:p>
            <a:endParaRPr lang="en-US" sz="2800" dirty="0"/>
          </a:p>
          <a:p>
            <a:r>
              <a:rPr lang="en-US" sz="4000" dirty="0">
                <a:latin typeface="Open Sans" panose="020B0606030504020204" pitchFamily="34" charset="0"/>
                <a:ea typeface="Open Sans" panose="020B0606030504020204" pitchFamily="34" charset="0"/>
                <a:cs typeface="Open Sans" panose="020B0606030504020204" pitchFamily="34" charset="0"/>
              </a:rPr>
              <a:t>This section provides a context for the research. It offers a brief description of the connection and importance of the research to a larger issue connected to your research. </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PURPOSE</a:t>
            </a:r>
          </a:p>
          <a:p>
            <a:endParaRPr lang="en-US" sz="28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r>
              <a:rPr lang="en-US" sz="4000" dirty="0">
                <a:latin typeface="Open Sans" panose="020B0606030504020204" pitchFamily="34" charset="0"/>
                <a:ea typeface="Open Sans" panose="020B0606030504020204" pitchFamily="34" charset="0"/>
                <a:cs typeface="Open Sans" panose="020B0606030504020204" pitchFamily="34" charset="0"/>
              </a:rPr>
              <a:t>This section is a statement of the purpose of the research, written in the active voice.</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RESEARCH QUESTION</a:t>
            </a:r>
          </a:p>
          <a:p>
            <a:endParaRPr lang="en-US" sz="2800" dirty="0"/>
          </a:p>
          <a:p>
            <a:r>
              <a:rPr lang="en-US" sz="4000" dirty="0">
                <a:latin typeface="Open Sans" panose="020B0606030504020204" pitchFamily="34" charset="0"/>
                <a:ea typeface="Open Sans" panose="020B0606030504020204" pitchFamily="34" charset="0"/>
                <a:cs typeface="Open Sans" panose="020B0606030504020204" pitchFamily="34" charset="0"/>
              </a:rPr>
              <a:t>This section contains your research question and/or any hypotheses.</a:t>
            </a:r>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p:txBody>
      </p:sp>
      <p:sp>
        <p:nvSpPr>
          <p:cNvPr id="15" name="Rectangle 14">
            <a:extLst>
              <a:ext uri="{FF2B5EF4-FFF2-40B4-BE49-F238E27FC236}">
                <a16:creationId xmlns:a16="http://schemas.microsoft.com/office/drawing/2014/main" id="{1731759F-4F33-410A-B476-0E773EBA196E}"/>
              </a:ext>
            </a:extLst>
          </p:cNvPr>
          <p:cNvSpPr/>
          <p:nvPr/>
        </p:nvSpPr>
        <p:spPr>
          <a:xfrm>
            <a:off x="16155744" y="6928453"/>
            <a:ext cx="10972800" cy="23575685"/>
          </a:xfrm>
          <a:prstGeom prst="rect">
            <a:avLst/>
          </a:prstGeom>
        </p:spPr>
        <p:txBody>
          <a:bodyPr wrap="square">
            <a:spAutoFit/>
          </a:bodyPr>
          <a:lstStyle/>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METHODS</a:t>
            </a:r>
          </a:p>
          <a:p>
            <a:endParaRPr lang="en-US" sz="2800" dirty="0"/>
          </a:p>
          <a:p>
            <a:r>
              <a:rPr lang="en-US" sz="4000" dirty="0">
                <a:latin typeface="Open Sans" panose="020B0606030504020204" pitchFamily="34" charset="0"/>
                <a:ea typeface="Open Sans" panose="020B0606030504020204" pitchFamily="34" charset="0"/>
                <a:cs typeface="Open Sans" panose="020B0606030504020204" pitchFamily="34" charset="0"/>
              </a:rPr>
              <a:t>This section summarizes the general methods or processes used to conduct your research. Be careful to address what was done, leaving the details of how things were done to the poster presentation.</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RESULTS</a:t>
            </a:r>
          </a:p>
          <a:p>
            <a:endParaRPr lang="en-US" sz="28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r>
              <a:rPr lang="en-US" sz="4000" dirty="0">
                <a:latin typeface="Open Sans" panose="020B0606030504020204" pitchFamily="34" charset="0"/>
                <a:ea typeface="Open Sans" panose="020B0606030504020204" pitchFamily="34" charset="0"/>
                <a:cs typeface="Open Sans" panose="020B0606030504020204" pitchFamily="34" charset="0"/>
              </a:rPr>
              <a:t>This section summarizes the results of your research – who benefited; how many benefited; contributions to the academic community, etc. It may also include relevant charts and figures.</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p:txBody>
      </p:sp>
      <p:sp>
        <p:nvSpPr>
          <p:cNvPr id="16" name="Rectangle 15">
            <a:extLst>
              <a:ext uri="{FF2B5EF4-FFF2-40B4-BE49-F238E27FC236}">
                <a16:creationId xmlns:a16="http://schemas.microsoft.com/office/drawing/2014/main" id="{E45CF2B4-0FBC-453B-80F4-5AF4AFD46BE6}"/>
              </a:ext>
            </a:extLst>
          </p:cNvPr>
          <p:cNvSpPr/>
          <p:nvPr/>
        </p:nvSpPr>
        <p:spPr>
          <a:xfrm>
            <a:off x="31214208" y="6979028"/>
            <a:ext cx="10972800" cy="24652903"/>
          </a:xfrm>
          <a:prstGeom prst="rect">
            <a:avLst/>
          </a:prstGeom>
        </p:spPr>
        <p:txBody>
          <a:bodyPr wrap="square">
            <a:spAutoFit/>
          </a:bodyPr>
          <a:lstStyle/>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DISCUSSION/CONCLUSIONS</a:t>
            </a:r>
          </a:p>
          <a:p>
            <a:endParaRPr lang="en-US" sz="2800" dirty="0"/>
          </a:p>
          <a:p>
            <a:r>
              <a:rPr lang="en-US" sz="4000" dirty="0">
                <a:latin typeface="Open Sans" panose="020B0606030504020204" pitchFamily="34" charset="0"/>
                <a:ea typeface="Open Sans" panose="020B0606030504020204" pitchFamily="34" charset="0"/>
                <a:cs typeface="Open Sans" panose="020B0606030504020204" pitchFamily="34" charset="0"/>
              </a:rPr>
              <a:t>This section captures the significance of the results of your work and connects those results to the larger issue presented in the introduction.</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REFERENCES</a:t>
            </a:r>
          </a:p>
          <a:p>
            <a:endParaRPr lang="en-US" sz="28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r>
              <a:rPr lang="en-US" sz="4000" dirty="0">
                <a:latin typeface="Open Sans" panose="020B0606030504020204" pitchFamily="34" charset="0"/>
                <a:ea typeface="Open Sans" panose="020B0606030504020204" pitchFamily="34" charset="0"/>
                <a:cs typeface="Open Sans" panose="020B0606030504020204" pitchFamily="34" charset="0"/>
              </a:rPr>
              <a:t>This section captures the significance of the results of your work and connects those results to the larger issue presented in the introduction.</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r>
              <a:rPr lang="en-US" sz="54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ACKNOWLEDGEMENTS</a:t>
            </a:r>
          </a:p>
          <a:p>
            <a:endParaRPr lang="en-US" sz="24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r>
              <a:rPr lang="en-US" sz="3600" dirty="0">
                <a:latin typeface="Open Sans" panose="020B0606030504020204" pitchFamily="34" charset="0"/>
                <a:ea typeface="Open Sans" panose="020B0606030504020204" pitchFamily="34" charset="0"/>
                <a:cs typeface="Open Sans" panose="020B0606030504020204" pitchFamily="34" charset="0"/>
              </a:rPr>
              <a:t>This section provides any acknowledgements you may wish to make, such as a faculty mentor or others who contributed to your project.</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a:p>
            <a:endParaRPr lang="en-US" sz="4000" dirty="0"/>
          </a:p>
        </p:txBody>
      </p:sp>
    </p:spTree>
    <p:extLst>
      <p:ext uri="{BB962C8B-B14F-4D97-AF65-F5344CB8AC3E}">
        <p14:creationId xmlns:p14="http://schemas.microsoft.com/office/powerpoint/2010/main" val="872177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A3F6CC5-4F24-4EBB-A38A-8C5C1413D1D3}"/>
              </a:ext>
            </a:extLst>
          </p:cNvPr>
          <p:cNvSpPr/>
          <p:nvPr/>
        </p:nvSpPr>
        <p:spPr>
          <a:xfrm>
            <a:off x="0" y="0"/>
            <a:ext cx="43891200" cy="4929809"/>
          </a:xfrm>
          <a:prstGeom prst="rect">
            <a:avLst/>
          </a:prstGeom>
          <a:solidFill>
            <a:srgbClr val="005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AAFC168-7990-4C9B-9ED2-430A080C3829}"/>
              </a:ext>
            </a:extLst>
          </p:cNvPr>
          <p:cNvSpPr>
            <a:spLocks noGrp="1"/>
          </p:cNvSpPr>
          <p:nvPr>
            <p:ph type="ctrTitle"/>
          </p:nvPr>
        </p:nvSpPr>
        <p:spPr>
          <a:xfrm>
            <a:off x="1097280" y="497290"/>
            <a:ext cx="27408146" cy="2166397"/>
          </a:xfrm>
        </p:spPr>
        <p:txBody>
          <a:bodyPr>
            <a:normAutofit/>
          </a:bodyPr>
          <a:lstStyle/>
          <a:p>
            <a:pPr algn="l"/>
            <a:r>
              <a:rPr lang="en-US" sz="8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POSTER/PROJECT TITLE</a:t>
            </a:r>
          </a:p>
        </p:txBody>
      </p:sp>
      <p:sp>
        <p:nvSpPr>
          <p:cNvPr id="5" name="Title 1">
            <a:extLst>
              <a:ext uri="{FF2B5EF4-FFF2-40B4-BE49-F238E27FC236}">
                <a16:creationId xmlns:a16="http://schemas.microsoft.com/office/drawing/2014/main" id="{2760FD45-5181-4D99-82F5-C5C91673DB21}"/>
              </a:ext>
            </a:extLst>
          </p:cNvPr>
          <p:cNvSpPr txBox="1">
            <a:spLocks/>
          </p:cNvSpPr>
          <p:nvPr/>
        </p:nvSpPr>
        <p:spPr>
          <a:xfrm>
            <a:off x="1097280" y="2238342"/>
            <a:ext cx="19297816" cy="2166397"/>
          </a:xfrm>
          <a:prstGeom prst="rect">
            <a:avLst/>
          </a:prstGeom>
        </p:spPr>
        <p:txBody>
          <a:bodyPr vert="horz" lIns="91440" tIns="45720" rIns="91440" bIns="45720" rtlCol="0" anchor="b">
            <a:normAutofit/>
          </a:bodyPr>
          <a:lstStyle>
            <a:lvl1pPr algn="ctr" defTabSz="4389120" rtl="0" eaLnBrk="1" latinLnBrk="0" hangingPunct="1">
              <a:lnSpc>
                <a:spcPct val="90000"/>
              </a:lnSpc>
              <a:spcBef>
                <a:spcPct val="0"/>
              </a:spcBef>
              <a:buNone/>
              <a:defRPr sz="28800" kern="1200">
                <a:solidFill>
                  <a:schemeClr val="tx1"/>
                </a:solidFill>
                <a:latin typeface="+mj-lt"/>
                <a:ea typeface="+mj-ea"/>
                <a:cs typeface="+mj-cs"/>
              </a:defRPr>
            </a:lvl1pPr>
          </a:lstStyle>
          <a:p>
            <a:pPr algn="l"/>
            <a:r>
              <a:rPr lang="en-US" sz="5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Student Name(s):</a:t>
            </a:r>
          </a:p>
          <a:p>
            <a:pPr algn="l"/>
            <a:r>
              <a:rPr lang="en-US" sz="5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Faculty Advisor: </a:t>
            </a:r>
          </a:p>
        </p:txBody>
      </p:sp>
      <p:pic>
        <p:nvPicPr>
          <p:cNvPr id="1026" name="Picture 2" descr="https://www.fscj.edu/images/default-source/Discover-FSCJ/MarComm/Images/fscj-logo-hor-white.png?sfvrsn=ca82b1d5_6">
            <a:extLst>
              <a:ext uri="{FF2B5EF4-FFF2-40B4-BE49-F238E27FC236}">
                <a16:creationId xmlns:a16="http://schemas.microsoft.com/office/drawing/2014/main" id="{A650A027-A146-41D8-B66A-FDCB81B0AA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14208" y="1281152"/>
            <a:ext cx="10725150" cy="22669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4ED851E-BCD8-482C-AFD1-993791AF751B}"/>
              </a:ext>
            </a:extLst>
          </p:cNvPr>
          <p:cNvSpPr/>
          <p:nvPr/>
        </p:nvSpPr>
        <p:spPr>
          <a:xfrm>
            <a:off x="1097280" y="7002557"/>
            <a:ext cx="10972800" cy="17235488"/>
          </a:xfrm>
          <a:prstGeom prst="rect">
            <a:avLst/>
          </a:prstGeom>
        </p:spPr>
        <p:txBody>
          <a:bodyPr wrap="square">
            <a:spAutoFit/>
          </a:bodyPr>
          <a:lstStyle/>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INTRODUCTION</a:t>
            </a:r>
            <a:endParaRPr lang="en-US" sz="2800" dirty="0"/>
          </a:p>
          <a:p>
            <a:pPr marL="571500" indent="-571500">
              <a:buFont typeface="Arial" panose="020B0604020202020204" pitchFamily="34" charset="0"/>
              <a:buChar char="•"/>
            </a:pPr>
            <a:r>
              <a:rPr lang="en-US" sz="4000" dirty="0">
                <a:solidFill>
                  <a:srgbClr val="333333"/>
                </a:solidFill>
                <a:latin typeface="Open Sans" panose="020B0606030504020204" pitchFamily="34" charset="0"/>
                <a:ea typeface="Open Sans" panose="020B0606030504020204" pitchFamily="34" charset="0"/>
                <a:cs typeface="Open Sans" panose="020B0606030504020204" pitchFamily="34" charset="0"/>
              </a:rPr>
              <a:t>Provide an overview and relevant background of your topic area. Cite and reference any sources of information other than your own, just as you would do with a research paper. </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Why is this project important? </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Who does it impact? </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How did this project come about?</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When did the project start? </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What is the motivation or need? Mention key statistics, such as the number of people or places this work could impact (or provide an info-graphic to illustrate them), and include references. </a:t>
            </a:r>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GOALS/OBJECTIVES</a:t>
            </a:r>
          </a:p>
          <a:p>
            <a:endParaRPr lang="en-US" sz="28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What is the purpose or goal of the project? </a:t>
            </a:r>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RESEARCH QUESTION</a:t>
            </a:r>
          </a:p>
          <a:p>
            <a:endParaRPr lang="en-US" sz="2800" dirty="0"/>
          </a:p>
          <a:p>
            <a:r>
              <a:rPr lang="en-US" sz="4000" dirty="0">
                <a:latin typeface="Open Sans" panose="020B0606030504020204" pitchFamily="34" charset="0"/>
                <a:ea typeface="Open Sans" panose="020B0606030504020204" pitchFamily="34" charset="0"/>
                <a:cs typeface="Open Sans" panose="020B0606030504020204" pitchFamily="34" charset="0"/>
              </a:rPr>
              <a:t>This section contains your research question(s), if appropriate.</a:t>
            </a:r>
            <a:endParaRPr lang="en-US" sz="4000" dirty="0"/>
          </a:p>
        </p:txBody>
      </p:sp>
      <p:sp>
        <p:nvSpPr>
          <p:cNvPr id="15" name="Rectangle 14">
            <a:extLst>
              <a:ext uri="{FF2B5EF4-FFF2-40B4-BE49-F238E27FC236}">
                <a16:creationId xmlns:a16="http://schemas.microsoft.com/office/drawing/2014/main" id="{1731759F-4F33-410A-B476-0E773EBA196E}"/>
              </a:ext>
            </a:extLst>
          </p:cNvPr>
          <p:cNvSpPr/>
          <p:nvPr/>
        </p:nvSpPr>
        <p:spPr>
          <a:xfrm>
            <a:off x="16155744" y="6928453"/>
            <a:ext cx="10972800" cy="19389923"/>
          </a:xfrm>
          <a:prstGeom prst="rect">
            <a:avLst/>
          </a:prstGeom>
        </p:spPr>
        <p:txBody>
          <a:bodyPr wrap="square">
            <a:spAutoFit/>
          </a:bodyPr>
          <a:lstStyle/>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COMMUNITY PARTNER</a:t>
            </a:r>
          </a:p>
          <a:p>
            <a:pPr lvl="0"/>
            <a:endParaRPr lang="en-US" sz="2800" dirty="0">
              <a:solidFill>
                <a:prstClr val="black"/>
              </a:solidFill>
            </a:endParaRPr>
          </a:p>
          <a:p>
            <a:pPr marL="571500" lvl="0" indent="-571500">
              <a:buFont typeface="Arial" panose="020B0604020202020204" pitchFamily="34" charset="0"/>
              <a:buChar char="•"/>
            </a:pPr>
            <a:r>
              <a:rPr lang="en-US" sz="4000" dirty="0">
                <a:solidFill>
                  <a:prstClr val="black"/>
                </a:solidFill>
                <a:latin typeface="Open Sans" panose="020B0606030504020204" pitchFamily="34" charset="0"/>
                <a:ea typeface="Open Sans" panose="020B0606030504020204" pitchFamily="34" charset="0"/>
                <a:cs typeface="Open Sans" panose="020B0606030504020204" pitchFamily="34" charset="0"/>
              </a:rPr>
              <a:t>Who is your community partner?</a:t>
            </a:r>
          </a:p>
          <a:p>
            <a:pPr marL="571500" lvl="0" indent="-571500">
              <a:buFont typeface="Arial" panose="020B0604020202020204" pitchFamily="34" charset="0"/>
              <a:buChar char="•"/>
            </a:pPr>
            <a:r>
              <a:rPr lang="en-US" sz="4000" dirty="0">
                <a:solidFill>
                  <a:prstClr val="black"/>
                </a:solidFill>
                <a:latin typeface="Open Sans" panose="020B0606030504020204" pitchFamily="34" charset="0"/>
                <a:ea typeface="Open Sans" panose="020B0606030504020204" pitchFamily="34" charset="0"/>
                <a:cs typeface="Open Sans" panose="020B0606030504020204" pitchFamily="34" charset="0"/>
              </a:rPr>
              <a:t>What is their mission?</a:t>
            </a:r>
          </a:p>
          <a:p>
            <a:endPar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endPar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METHODS</a:t>
            </a:r>
          </a:p>
          <a:p>
            <a:endParaRPr lang="en-US" sz="2800" dirty="0"/>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Describe how you went about addressing the challenge. Explain your approach using bullets, numbers, or step by step instructions. </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Which community partners did you work with? </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Who were the participants? </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What activities did you engage in? </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endParaRPr lang="en-US" dirty="0">
              <a:solidFill>
                <a:srgbClr val="3B5896"/>
              </a:solidFill>
              <a:latin typeface="Adobe Gothic Std B" panose="020B0800000000000000" pitchFamily="34" charset="-128"/>
              <a:ea typeface="Adobe Gothic Std B" panose="020B0800000000000000" pitchFamily="34" charset="-128"/>
            </a:endParaRPr>
          </a:p>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IMPACTS</a:t>
            </a:r>
          </a:p>
          <a:p>
            <a:endParaRPr lang="en-US" sz="28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Describe the impacts of the service-learning project. Include quantifiable amounts, e.g., numbers of people impacted, impacts on the community, what  you learned  from the project, etc.</a:t>
            </a:r>
          </a:p>
        </p:txBody>
      </p:sp>
      <p:sp>
        <p:nvSpPr>
          <p:cNvPr id="16" name="Rectangle 15">
            <a:extLst>
              <a:ext uri="{FF2B5EF4-FFF2-40B4-BE49-F238E27FC236}">
                <a16:creationId xmlns:a16="http://schemas.microsoft.com/office/drawing/2014/main" id="{E45CF2B4-0FBC-453B-80F4-5AF4AFD46BE6}"/>
              </a:ext>
            </a:extLst>
          </p:cNvPr>
          <p:cNvSpPr/>
          <p:nvPr/>
        </p:nvSpPr>
        <p:spPr>
          <a:xfrm>
            <a:off x="31214208" y="6979028"/>
            <a:ext cx="10972800" cy="23421796"/>
          </a:xfrm>
          <a:prstGeom prst="rect">
            <a:avLst/>
          </a:prstGeom>
        </p:spPr>
        <p:txBody>
          <a:bodyPr wrap="square">
            <a:spAutoFit/>
          </a:bodyPr>
          <a:lstStyle/>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REFLECTION</a:t>
            </a:r>
            <a:endParaRPr lang="en-US" sz="2800" dirty="0"/>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What challenges did you face while doing your project? How did you overcome the challenges? If you were to do this again, what would you do differently? </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Describe future plans for the project. Offer recommendations to future students working on the project. </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dirty="0">
              <a:solidFill>
                <a:srgbClr val="3B5896"/>
              </a:solidFill>
              <a:latin typeface="Adobe Gothic Std B" panose="020B0800000000000000" pitchFamily="34" charset="-128"/>
              <a:ea typeface="Adobe Gothic Std B" panose="020B0800000000000000" pitchFamily="34" charset="-128"/>
            </a:endParaRPr>
          </a:p>
          <a:p>
            <a:r>
              <a:rPr lang="en-US" sz="6000" b="1" cap="all" dirty="0">
                <a:solidFill>
                  <a:srgbClr val="003E52"/>
                </a:solidFill>
                <a:latin typeface="Open Sans" panose="020B0606030504020204" pitchFamily="34" charset="0"/>
                <a:ea typeface="Open Sans" panose="020B0606030504020204" pitchFamily="34" charset="0"/>
                <a:cs typeface="Open Sans" panose="020B0606030504020204" pitchFamily="34" charset="0"/>
              </a:rPr>
              <a:t>Course Concepts</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What course concepts from your class connect to your service-learning project?</a:t>
            </a:r>
          </a:p>
          <a:p>
            <a:pPr marL="571500" indent="-571500">
              <a:buFont typeface="Arial" panose="020B0604020202020204" pitchFamily="34" charset="0"/>
              <a:buChar char="•"/>
            </a:pPr>
            <a:r>
              <a:rPr lang="en-US" sz="4000" dirty="0">
                <a:latin typeface="Open Sans" panose="020B0606030504020204" pitchFamily="34" charset="0"/>
                <a:ea typeface="Open Sans" panose="020B0606030504020204" pitchFamily="34" charset="0"/>
                <a:cs typeface="Open Sans" panose="020B0606030504020204" pitchFamily="34" charset="0"/>
              </a:rPr>
              <a:t>How did you apply what you learned in class to achieve your objectives? </a:t>
            </a:r>
          </a:p>
          <a:p>
            <a:endPar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endParaRPr lang="en-US" sz="28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r>
              <a:rPr lang="en-US" sz="54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ACKNOWLEDGEMENTS</a:t>
            </a:r>
          </a:p>
          <a:p>
            <a:endParaRPr lang="en-US" sz="2400" b="1" dirty="0">
              <a:solidFill>
                <a:srgbClr val="003E52"/>
              </a:solidFill>
              <a:latin typeface="Open Sans" panose="020B0606030504020204" pitchFamily="34" charset="0"/>
              <a:ea typeface="Open Sans" panose="020B0606030504020204" pitchFamily="34" charset="0"/>
              <a:cs typeface="Open Sans" panose="020B0606030504020204" pitchFamily="34" charset="0"/>
            </a:endParaRPr>
          </a:p>
          <a:p>
            <a:r>
              <a:rPr lang="en-US" sz="3600" dirty="0">
                <a:latin typeface="Open Sans" panose="020B0606030504020204" pitchFamily="34" charset="0"/>
                <a:ea typeface="Open Sans" panose="020B0606030504020204" pitchFamily="34" charset="0"/>
                <a:cs typeface="Open Sans" panose="020B0606030504020204" pitchFamily="34" charset="0"/>
              </a:rPr>
              <a:t>Acknowledge those who supported your work.  (e.g., faculty advisor, fellow classmates, community partners, grant funding agency/program) </a:t>
            </a:r>
          </a:p>
          <a:p>
            <a:endParaRPr lang="en-US" sz="3600" dirty="0">
              <a:latin typeface="Open Sans" panose="020B0606030504020204" pitchFamily="34" charset="0"/>
              <a:ea typeface="Open Sans" panose="020B0606030504020204" pitchFamily="34" charset="0"/>
              <a:cs typeface="Open Sans" panose="020B0606030504020204" pitchFamily="34" charset="0"/>
            </a:endParaRPr>
          </a:p>
          <a:p>
            <a:endParaRPr lang="en-US" sz="4000" dirty="0"/>
          </a:p>
          <a:p>
            <a:endParaRPr lang="en-US" sz="4000" dirty="0"/>
          </a:p>
          <a:p>
            <a:endParaRPr lang="en-US" sz="4000" dirty="0"/>
          </a:p>
        </p:txBody>
      </p:sp>
      <p:sp>
        <p:nvSpPr>
          <p:cNvPr id="9" name="Title 1">
            <a:extLst>
              <a:ext uri="{FF2B5EF4-FFF2-40B4-BE49-F238E27FC236}">
                <a16:creationId xmlns:a16="http://schemas.microsoft.com/office/drawing/2014/main" id="{AC5B97DA-17D3-4BA2-A2E9-C054E4B6BE99}"/>
              </a:ext>
            </a:extLst>
          </p:cNvPr>
          <p:cNvSpPr txBox="1">
            <a:spLocks/>
          </p:cNvSpPr>
          <p:nvPr/>
        </p:nvSpPr>
        <p:spPr>
          <a:xfrm>
            <a:off x="31214208" y="2464904"/>
            <a:ext cx="18688178" cy="2166397"/>
          </a:xfrm>
          <a:prstGeom prst="rect">
            <a:avLst/>
          </a:prstGeom>
        </p:spPr>
        <p:txBody>
          <a:bodyPr vert="horz" lIns="91440" tIns="45720" rIns="91440" bIns="45720" rtlCol="0" anchor="b">
            <a:normAutofit/>
          </a:bodyPr>
          <a:lstStyle>
            <a:lvl1pPr algn="ctr" defTabSz="4389120" rtl="0" eaLnBrk="1" latinLnBrk="0" hangingPunct="1">
              <a:lnSpc>
                <a:spcPct val="90000"/>
              </a:lnSpc>
              <a:spcBef>
                <a:spcPct val="0"/>
              </a:spcBef>
              <a:buNone/>
              <a:defRPr sz="28800" kern="1200">
                <a:solidFill>
                  <a:schemeClr val="tx1"/>
                </a:solidFill>
                <a:latin typeface="+mj-lt"/>
                <a:ea typeface="+mj-ea"/>
                <a:cs typeface="+mj-cs"/>
              </a:defRPr>
            </a:lvl1pPr>
          </a:lstStyle>
          <a:p>
            <a:pPr algn="l"/>
            <a:r>
              <a:rPr lang="en-US" sz="5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Course Number &amp; Title</a:t>
            </a:r>
          </a:p>
        </p:txBody>
      </p:sp>
      <p:sp>
        <p:nvSpPr>
          <p:cNvPr id="6" name="Rectangle 5">
            <a:extLst>
              <a:ext uri="{FF2B5EF4-FFF2-40B4-BE49-F238E27FC236}">
                <a16:creationId xmlns:a16="http://schemas.microsoft.com/office/drawing/2014/main" id="{245E92B4-DAEE-41D1-B279-C88AD3D1F8FD}"/>
              </a:ext>
            </a:extLst>
          </p:cNvPr>
          <p:cNvSpPr/>
          <p:nvPr/>
        </p:nvSpPr>
        <p:spPr>
          <a:xfrm>
            <a:off x="1097280" y="27992919"/>
            <a:ext cx="41089728" cy="1446550"/>
          </a:xfrm>
          <a:prstGeom prst="rect">
            <a:avLst/>
          </a:prstGeom>
        </p:spPr>
        <p:txBody>
          <a:bodyPr wrap="square">
            <a:spAutoFit/>
          </a:bodyPr>
          <a:lstStyle/>
          <a:p>
            <a:r>
              <a:rPr lang="en-US" sz="6000" b="1" dirty="0">
                <a:solidFill>
                  <a:srgbClr val="003E52"/>
                </a:solidFill>
                <a:latin typeface="Open Sans" panose="020B0606030504020204" pitchFamily="34" charset="0"/>
                <a:ea typeface="Open Sans" panose="020B0606030504020204" pitchFamily="34" charset="0"/>
                <a:cs typeface="Open Sans" panose="020B0606030504020204" pitchFamily="34" charset="0"/>
              </a:rPr>
              <a:t>REFERENCES</a:t>
            </a:r>
          </a:p>
          <a:p>
            <a:r>
              <a:rPr lang="en-US" sz="2800" dirty="0">
                <a:latin typeface="Open Sans" panose="020B0606030504020204" pitchFamily="34" charset="0"/>
                <a:ea typeface="Open Sans" panose="020B0606030504020204" pitchFamily="34" charset="0"/>
                <a:cs typeface="Open Sans" panose="020B0606030504020204" pitchFamily="34" charset="0"/>
              </a:rPr>
              <a:t>Place your reference citations in the reference section below.  Alternatively, you may indicated “References available upon request” or supply a list of references with your presentation.</a:t>
            </a:r>
          </a:p>
        </p:txBody>
      </p:sp>
    </p:spTree>
    <p:extLst>
      <p:ext uri="{BB962C8B-B14F-4D97-AF65-F5344CB8AC3E}">
        <p14:creationId xmlns:p14="http://schemas.microsoft.com/office/powerpoint/2010/main" val="36649896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e8b162b9-13dc-4534-9634-93b2e7c30fe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88074CC805F05489E69379F2AFDDC50" ma:contentTypeVersion="16" ma:contentTypeDescription="Create a new document." ma:contentTypeScope="" ma:versionID="895b75f0ea6895ccbf80e59c473becff">
  <xsd:schema xmlns:xsd="http://www.w3.org/2001/XMLSchema" xmlns:xs="http://www.w3.org/2001/XMLSchema" xmlns:p="http://schemas.microsoft.com/office/2006/metadata/properties" xmlns:ns3="e8b162b9-13dc-4534-9634-93b2e7c30fe3" xmlns:ns4="22b4c091-cec4-4d12-b243-6ffca5183c95" targetNamespace="http://schemas.microsoft.com/office/2006/metadata/properties" ma:root="true" ma:fieldsID="0a6302cd2b463c179db6b76d4bc52ad6" ns3:_="" ns4:_="">
    <xsd:import namespace="e8b162b9-13dc-4534-9634-93b2e7c30fe3"/>
    <xsd:import namespace="22b4c091-cec4-4d12-b243-6ffca5183c9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_activity"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b162b9-13dc-4534-9634-93b2e7c30f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b4c091-cec4-4d12-b243-6ffca5183c9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695DF4-A20E-4CA5-99F0-75222134AFA9}">
  <ds:schemaRefs>
    <ds:schemaRef ds:uri="http://schemas.microsoft.com/sharepoint/v3/contenttype/forms"/>
  </ds:schemaRefs>
</ds:datastoreItem>
</file>

<file path=customXml/itemProps2.xml><?xml version="1.0" encoding="utf-8"?>
<ds:datastoreItem xmlns:ds="http://schemas.openxmlformats.org/officeDocument/2006/customXml" ds:itemID="{264B2E2F-EBBB-4282-842B-4187D6F5954E}">
  <ds:schemaRefs>
    <ds:schemaRef ds:uri="http://purl.org/dc/elements/1.1/"/>
    <ds:schemaRef ds:uri="http://schemas.microsoft.com/office/2006/documentManagement/types"/>
    <ds:schemaRef ds:uri="http://purl.org/dc/terms/"/>
    <ds:schemaRef ds:uri="http://purl.org/dc/dcmitype/"/>
    <ds:schemaRef ds:uri="22b4c091-cec4-4d12-b243-6ffca5183c95"/>
    <ds:schemaRef ds:uri="http://schemas.microsoft.com/office/infopath/2007/PartnerControls"/>
    <ds:schemaRef ds:uri="http://schemas.openxmlformats.org/package/2006/metadata/core-properties"/>
    <ds:schemaRef ds:uri="e8b162b9-13dc-4534-9634-93b2e7c30fe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C743920-644A-4401-88FD-2BF78570F1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b162b9-13dc-4534-9634-93b2e7c30fe3"/>
    <ds:schemaRef ds:uri="22b4c091-cec4-4d12-b243-6ffca5183c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74</TotalTime>
  <Words>600</Words>
  <Application>Microsoft Office PowerPoint</Application>
  <PresentationFormat>Custom</PresentationFormat>
  <Paragraphs>179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Adobe Gothic Std B</vt:lpstr>
      <vt:lpstr>Arial</vt:lpstr>
      <vt:lpstr>Calibri</vt:lpstr>
      <vt:lpstr>Calibri Light</vt:lpstr>
      <vt:lpstr>Open Sans</vt:lpstr>
      <vt:lpstr>Office Theme</vt:lpstr>
      <vt:lpstr>POSTER/PROJECT TITLE</vt:lpstr>
      <vt:lpstr>POSTER/PROJECT 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dc:title>
  <dc:creator>Hanlin, Aaron</dc:creator>
  <cp:lastModifiedBy>Hanlin, Aaron</cp:lastModifiedBy>
  <cp:revision>6</cp:revision>
  <dcterms:created xsi:type="dcterms:W3CDTF">2022-09-26T13:05:56Z</dcterms:created>
  <dcterms:modified xsi:type="dcterms:W3CDTF">2023-10-10T14:26:46Z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0x010100D88074CC805F05489E69379F2AFDDC50</vt:lpwstr>
  </property>
</Properties>
</file>