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292" r:id="rId2"/>
    <p:sldId id="302" r:id="rId3"/>
    <p:sldId id="257" r:id="rId4"/>
    <p:sldId id="270" r:id="rId5"/>
    <p:sldId id="271" r:id="rId6"/>
    <p:sldId id="272" r:id="rId7"/>
    <p:sldId id="274" r:id="rId8"/>
    <p:sldId id="275" r:id="rId9"/>
    <p:sldId id="276" r:id="rId10"/>
    <p:sldId id="273" r:id="rId11"/>
    <p:sldId id="277" r:id="rId12"/>
    <p:sldId id="278" r:id="rId13"/>
    <p:sldId id="281" r:id="rId14"/>
    <p:sldId id="293" r:id="rId15"/>
    <p:sldId id="282" r:id="rId16"/>
    <p:sldId id="285" r:id="rId17"/>
    <p:sldId id="289" r:id="rId18"/>
    <p:sldId id="283" r:id="rId19"/>
    <p:sldId id="284" r:id="rId20"/>
    <p:sldId id="288" r:id="rId21"/>
    <p:sldId id="287" r:id="rId22"/>
    <p:sldId id="286" r:id="rId23"/>
    <p:sldId id="290" r:id="rId24"/>
    <p:sldId id="280" r:id="rId25"/>
    <p:sldId id="294" r:id="rId26"/>
    <p:sldId id="295" r:id="rId27"/>
    <p:sldId id="297" r:id="rId28"/>
    <p:sldId id="296" r:id="rId29"/>
    <p:sldId id="298" r:id="rId30"/>
    <p:sldId id="30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0F1A8FC-BBA9-45E5-BD6D-47A3A9D0E266}">
          <p14:sldIdLst>
            <p14:sldId id="292"/>
            <p14:sldId id="302"/>
            <p14:sldId id="257"/>
            <p14:sldId id="270"/>
            <p14:sldId id="271"/>
            <p14:sldId id="272"/>
            <p14:sldId id="274"/>
            <p14:sldId id="275"/>
            <p14:sldId id="276"/>
            <p14:sldId id="273"/>
            <p14:sldId id="277"/>
            <p14:sldId id="278"/>
            <p14:sldId id="281"/>
          </p14:sldIdLst>
        </p14:section>
        <p14:section name="Fin Aid 101 Q&amp;A" id="{038009A2-3DF5-486E-ABD0-F4E6EED8E6A9}">
          <p14:sldIdLst>
            <p14:sldId id="293"/>
          </p14:sldIdLst>
        </p14:section>
        <p14:section name="Additional FA Resources - 4Caster &amp; FA TV" id="{EFFEE509-01C6-4540-BD85-8F3350DEF6F2}">
          <p14:sldIdLst>
            <p14:sldId id="282"/>
            <p14:sldId id="285"/>
            <p14:sldId id="289"/>
            <p14:sldId id="283"/>
            <p14:sldId id="284"/>
            <p14:sldId id="288"/>
            <p14:sldId id="287"/>
            <p14:sldId id="286"/>
            <p14:sldId id="290"/>
            <p14:sldId id="280"/>
          </p14:sldIdLst>
        </p14:section>
        <p14:section name="FAFSA4Caster Q&amp;A" id="{3288180B-CC0D-4142-AC03-1D981EDF8731}">
          <p14:sldIdLst>
            <p14:sldId id="294"/>
          </p14:sldIdLst>
        </p14:section>
        <p14:section name="Career Coach" id="{8E9C1F0B-1D4B-434B-8EC6-9681B69ECC21}">
          <p14:sldIdLst>
            <p14:sldId id="295"/>
            <p14:sldId id="297"/>
          </p14:sldIdLst>
        </p14:section>
        <p14:section name="College Navigator" id="{152D22F5-5676-4317-AF16-FE639D8DDF6A}">
          <p14:sldIdLst>
            <p14:sldId id="296"/>
          </p14:sldIdLst>
        </p14:section>
        <p14:section name="College Navigator Q&amp;A" id="{99E7EC47-BC08-4584-A76E-6AF9870C4B55}">
          <p14:sldIdLst>
            <p14:sldId id="298"/>
          </p14:sldIdLst>
        </p14:section>
        <p14:section name="Closing Remarks &amp; Survey" id="{8327AE34-83F1-43ED-AE36-4727A8DB2EF5}">
          <p14:sldIdLst>
            <p14:sldId id="30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C1C1"/>
    <a:srgbClr val="0178A0"/>
    <a:srgbClr val="005B76"/>
    <a:srgbClr val="E9EBF5"/>
    <a:srgbClr val="008A5F"/>
    <a:srgbClr val="CE9127"/>
    <a:srgbClr val="005288"/>
    <a:srgbClr val="FFDE2E"/>
    <a:srgbClr val="DA3B35"/>
    <a:srgbClr val="234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4663"/>
  </p:normalViewPr>
  <p:slideViewPr>
    <p:cSldViewPr snapToGrid="0" snapToObjects="1">
      <p:cViewPr varScale="1">
        <p:scale>
          <a:sx n="128" d="100"/>
          <a:sy n="128" d="100"/>
        </p:scale>
        <p:origin x="15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45E80-E0AD-4C8D-A9E2-FB51753AC924}" type="datetimeFigureOut">
              <a:rPr lang="en-US" smtClean="0"/>
              <a:t>10/7/22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4C2FE-20AC-4341-A002-BB8B5E1EB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87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AFA4-EBC1-6546-8D3A-9ABB68FBAE55}" type="datetimeFigureOut">
              <a:rPr lang="en-US" smtClean="0"/>
              <a:t>10/7/22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FA48-EFF4-1E43-AF57-E94D89CCB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52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AFA4-EBC1-6546-8D3A-9ABB68FBAE55}" type="datetimeFigureOut">
              <a:rPr lang="en-US" smtClean="0"/>
              <a:t>10/7/22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FA48-EFF4-1E43-AF57-E94D89CCB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9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AFA4-EBC1-6546-8D3A-9ABB68FBAE55}" type="datetimeFigureOut">
              <a:rPr lang="en-US" smtClean="0"/>
              <a:t>10/7/22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FA48-EFF4-1E43-AF57-E94D89CCB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31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AFA4-EBC1-6546-8D3A-9ABB68FBAE55}" type="datetimeFigureOut">
              <a:rPr lang="en-US" smtClean="0"/>
              <a:t>10/7/22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FA48-EFF4-1E43-AF57-E94D89CCB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9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AFA4-EBC1-6546-8D3A-9ABB68FBAE55}" type="datetimeFigureOut">
              <a:rPr lang="en-US" smtClean="0"/>
              <a:t>10/7/22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FA48-EFF4-1E43-AF57-E94D89CCB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16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AFA4-EBC1-6546-8D3A-9ABB68FBAE55}" type="datetimeFigureOut">
              <a:rPr lang="en-US" smtClean="0"/>
              <a:t>10/7/22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FA48-EFF4-1E43-AF57-E94D89CCB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0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AFA4-EBC1-6546-8D3A-9ABB68FBAE55}" type="datetimeFigureOut">
              <a:rPr lang="en-US" smtClean="0"/>
              <a:t>10/7/22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FA48-EFF4-1E43-AF57-E94D89CCB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8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AFA4-EBC1-6546-8D3A-9ABB68FBAE55}" type="datetimeFigureOut">
              <a:rPr lang="en-US" smtClean="0"/>
              <a:t>10/7/22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FA48-EFF4-1E43-AF57-E94D89CCB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AFA4-EBC1-6546-8D3A-9ABB68FBAE55}" type="datetimeFigureOut">
              <a:rPr lang="en-US" smtClean="0"/>
              <a:t>10/7/22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FA48-EFF4-1E43-AF57-E94D89CCB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6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AFA4-EBC1-6546-8D3A-9ABB68FBAE55}" type="datetimeFigureOut">
              <a:rPr lang="en-US" smtClean="0"/>
              <a:t>10/7/22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FA48-EFF4-1E43-AF57-E94D89CCB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10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AFA4-EBC1-6546-8D3A-9ABB68FBAE55}" type="datetimeFigureOut">
              <a:rPr lang="en-US" smtClean="0"/>
              <a:t>10/7/22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FA48-EFF4-1E43-AF57-E94D89CCB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0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2AFA4-EBC1-6546-8D3A-9ABB68FBAE55}" type="datetimeFigureOut">
              <a:rPr lang="en-US" smtClean="0"/>
              <a:t>10/7/22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FA48-EFF4-1E43-AF57-E94D89CCB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1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scj.financialaidtv.com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tudentaid.gov/understand-aid/estimat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fscj.emsicc.com/?radius=&amp;region=Jacksonville%2C%20F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nces.ed.gov/collegenavigator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8974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46" y="202222"/>
            <a:ext cx="8596145" cy="563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72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29" y="255411"/>
            <a:ext cx="8569771" cy="564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02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15" y="219809"/>
            <a:ext cx="8696313" cy="574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8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21571" y="227053"/>
            <a:ext cx="9142004" cy="8410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178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Financial Aid TV</a:t>
            </a:r>
            <a:endParaRPr lang="en-US" b="1" dirty="0">
              <a:solidFill>
                <a:srgbClr val="0178A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7547" y="4770442"/>
            <a:ext cx="52037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178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https://fscj.financialaidtv.com/</a:t>
            </a:r>
            <a:endParaRPr lang="en-US" sz="2800" dirty="0">
              <a:solidFill>
                <a:srgbClr val="0178A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814" y="1364821"/>
            <a:ext cx="8275234" cy="310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63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7751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96" y="326806"/>
            <a:ext cx="9142004" cy="8410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178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FAFSA4Caster</a:t>
            </a:r>
            <a:endParaRPr lang="en-US" b="1" dirty="0">
              <a:solidFill>
                <a:srgbClr val="0178A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" y="1337732"/>
            <a:ext cx="9142004" cy="44503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6340" y="5813049"/>
            <a:ext cx="471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https://studentaid.gov/understand-aid/estimate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551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7" y="1123950"/>
            <a:ext cx="7629525" cy="46101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996" y="135613"/>
            <a:ext cx="9142004" cy="8410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178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FAFSA4Caster</a:t>
            </a:r>
            <a:endParaRPr lang="en-US" b="1" dirty="0">
              <a:solidFill>
                <a:srgbClr val="0178A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345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918" y="1167881"/>
            <a:ext cx="7448550" cy="5286375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996" y="118988"/>
            <a:ext cx="9142004" cy="8410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178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FAFSA4Caster</a:t>
            </a:r>
            <a:endParaRPr lang="en-US" b="1" dirty="0">
              <a:solidFill>
                <a:srgbClr val="0178A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871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175" y="1167881"/>
            <a:ext cx="6992680" cy="5058352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996" y="193802"/>
            <a:ext cx="9142004" cy="8410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178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FAFSA4Caster</a:t>
            </a:r>
            <a:endParaRPr lang="en-US" b="1" dirty="0">
              <a:solidFill>
                <a:srgbClr val="0178A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602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047" y="1001627"/>
            <a:ext cx="5993476" cy="5198273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68498" y="69112"/>
            <a:ext cx="9142004" cy="8410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178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FAFSA4Caster</a:t>
            </a:r>
            <a:endParaRPr lang="en-US" b="1" dirty="0">
              <a:solidFill>
                <a:srgbClr val="0178A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515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42504" y="205891"/>
            <a:ext cx="8775865" cy="1017089"/>
          </a:xfrm>
          <a:prstGeom prst="rect">
            <a:avLst/>
          </a:prstGeom>
          <a:gradFill flip="none" rotWithShape="1">
            <a:gsLst>
              <a:gs pos="100000">
                <a:srgbClr val="45C1C1"/>
              </a:gs>
              <a:gs pos="100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  <a:ln>
            <a:solidFill>
              <a:srgbClr val="0178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Norms for our Virtual Workshop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9484" y="1758956"/>
            <a:ext cx="5928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Smiling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Faces (Have your video on!)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9484" y="2393858"/>
            <a:ext cx="5761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Be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sure to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mute your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device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9484" y="3030607"/>
            <a:ext cx="6213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Avoid multitasking!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5239" y="3658784"/>
            <a:ext cx="6784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Take notes!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5239" y="4302258"/>
            <a:ext cx="6626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b="1" dirty="0">
                <a:latin typeface="Arial Black" panose="020B0A04020102020204" pitchFamily="34" charset="0"/>
              </a:rPr>
              <a:t> Use 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hat box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for questions!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5239" y="4945732"/>
            <a:ext cx="6184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Tips for Navigating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Zoom</a:t>
            </a:r>
          </a:p>
        </p:txBody>
      </p:sp>
    </p:spTree>
    <p:extLst>
      <p:ext uri="{BB962C8B-B14F-4D97-AF65-F5344CB8AC3E}">
        <p14:creationId xmlns:p14="http://schemas.microsoft.com/office/powerpoint/2010/main" val="74797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667" y="1283855"/>
            <a:ext cx="7372662" cy="4468552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996" y="177177"/>
            <a:ext cx="9142004" cy="8410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178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FAFSA4Caster</a:t>
            </a:r>
            <a:endParaRPr lang="en-US" b="1" dirty="0">
              <a:solidFill>
                <a:srgbClr val="0178A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101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098" y="1167881"/>
            <a:ext cx="7311799" cy="492652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996" y="127301"/>
            <a:ext cx="9142004" cy="8410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178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FAFSA4Caster</a:t>
            </a:r>
            <a:endParaRPr lang="en-US" b="1" dirty="0">
              <a:solidFill>
                <a:srgbClr val="0178A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5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09" y="1167881"/>
            <a:ext cx="7615578" cy="486445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996" y="218740"/>
            <a:ext cx="9142004" cy="8410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178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FAFSA4Caster</a:t>
            </a:r>
            <a:endParaRPr lang="en-US" b="1" dirty="0">
              <a:solidFill>
                <a:srgbClr val="0178A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943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329" y="920758"/>
            <a:ext cx="5511338" cy="562845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96" y="82293"/>
            <a:ext cx="9142004" cy="8410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178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FAFSA4Caster</a:t>
            </a:r>
            <a:endParaRPr lang="en-US" b="1" dirty="0">
              <a:solidFill>
                <a:srgbClr val="0178A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884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34" y="1288047"/>
            <a:ext cx="7763934" cy="461639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49006"/>
            <a:ext cx="9142004" cy="8410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178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Additional Resources</a:t>
            </a:r>
            <a:endParaRPr lang="en-US" b="1" dirty="0">
              <a:solidFill>
                <a:srgbClr val="0178A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375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310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49006"/>
            <a:ext cx="9142004" cy="8410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178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Career Coach</a:t>
            </a:r>
            <a:endParaRPr lang="en-US" b="1" dirty="0">
              <a:solidFill>
                <a:srgbClr val="0178A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740" y="990081"/>
            <a:ext cx="7154524" cy="49543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90594" y="6051666"/>
            <a:ext cx="2360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https://fscj.emsicc.com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798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623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49006"/>
            <a:ext cx="9142004" cy="8410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178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College Navigator</a:t>
            </a:r>
            <a:endParaRPr lang="en-US" b="1" dirty="0">
              <a:solidFill>
                <a:srgbClr val="0178A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377" y="1195185"/>
            <a:ext cx="8365250" cy="4633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7263" y="6033673"/>
            <a:ext cx="370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https://nces.ed.gov/collegenavigator/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76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423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financial aid 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08" y="377595"/>
            <a:ext cx="7166050" cy="5463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6371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0580" y="5394961"/>
            <a:ext cx="4953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https://gck.fm/kabqj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13" y="149006"/>
            <a:ext cx="9142004" cy="8410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0178A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356299"/>
            <a:ext cx="9069960" cy="8410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0178A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34" name="Picture 10" descr="https://api-us-e.geckoform.com/qr?url=https://gck.fm/kabqj&amp;style=snapch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831" y="1404667"/>
            <a:ext cx="3663099" cy="366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149006"/>
            <a:ext cx="9142004" cy="11311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178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 Your Future Survey </a:t>
            </a:r>
          </a:p>
          <a:p>
            <a:r>
              <a:rPr lang="en-US" b="1" dirty="0">
                <a:solidFill>
                  <a:srgbClr val="0178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&amp; Scholarship Drawing</a:t>
            </a:r>
          </a:p>
        </p:txBody>
      </p:sp>
    </p:spTree>
    <p:extLst>
      <p:ext uri="{BB962C8B-B14F-4D97-AF65-F5344CB8AC3E}">
        <p14:creationId xmlns:p14="http://schemas.microsoft.com/office/powerpoint/2010/main" val="3701347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1B5FDE4A-58BE-4A8F-BFA9-7593085A6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25" y="3246994"/>
            <a:ext cx="7774323" cy="241397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996" y="326806"/>
            <a:ext cx="9142004" cy="8410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178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financial aid?</a:t>
            </a:r>
            <a:endParaRPr lang="en-US" b="1" dirty="0">
              <a:solidFill>
                <a:srgbClr val="0178A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4526" y="1649756"/>
            <a:ext cx="7774322" cy="44989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dirty="0">
                <a:solidFill>
                  <a:srgbClr val="0178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 Financial aid </a:t>
            </a:r>
            <a:r>
              <a:rPr lang="en-US" dirty="0">
                <a:solidFill>
                  <a:srgbClr val="0178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money provided by federal or state governments or other entities, such as a college or private organization to help students pay for the cost of college attendance. </a:t>
            </a:r>
          </a:p>
          <a:p>
            <a:pPr lvl="1"/>
            <a:endParaRPr lang="en-US" dirty="0">
              <a:solidFill>
                <a:schemeClr val="accent5">
                  <a:lumMod val="7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441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842FC95-DA5C-4E7C-8633-5E8A269D4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127" y="821986"/>
            <a:ext cx="5879921" cy="4984182"/>
          </a:xfrm>
          <a:prstGeom prst="rect">
            <a:avLst/>
          </a:prstGeom>
        </p:spPr>
      </p:pic>
      <p:pic>
        <p:nvPicPr>
          <p:cNvPr id="6" name="Picture 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F1719C13-02CB-4A0C-8BC5-81ED652C0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4800"/>
            <a:ext cx="9144000" cy="550915"/>
          </a:xfrm>
          <a:prstGeom prst="rect">
            <a:avLst/>
          </a:prstGeom>
          <a:solidFill>
            <a:srgbClr val="45C1C1"/>
          </a:solidFill>
        </p:spPr>
      </p:pic>
      <p:pic>
        <p:nvPicPr>
          <p:cNvPr id="7" name="Picture 10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27BA5E70-E8F8-47B4-ABDE-C5E985985E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106" y="2077015"/>
            <a:ext cx="2784021" cy="1272128"/>
          </a:xfrm>
          <a:prstGeom prst="rect">
            <a:avLst/>
          </a:prstGeom>
        </p:spPr>
      </p:pic>
      <p:pic>
        <p:nvPicPr>
          <p:cNvPr id="8" name="Picture 16" descr="A picture containing green, holding, ball, player&#10;&#10;Description generated with very high confidence">
            <a:extLst>
              <a:ext uri="{FF2B5EF4-FFF2-40B4-BE49-F238E27FC236}">
                <a16:creationId xmlns:a16="http://schemas.microsoft.com/office/drawing/2014/main" id="{F7770E91-3DEE-4F70-B9B6-DBFA59C276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106" y="1139614"/>
            <a:ext cx="2711560" cy="956245"/>
          </a:xfrm>
          <a:prstGeom prst="rect">
            <a:avLst/>
          </a:prstGeom>
        </p:spPr>
      </p:pic>
      <p:pic>
        <p:nvPicPr>
          <p:cNvPr id="9" name="Picture 18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C353625D-2E8F-4E41-A776-948805438A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580" y="3349143"/>
            <a:ext cx="2743200" cy="543910"/>
          </a:xfrm>
          <a:prstGeom prst="rect">
            <a:avLst/>
          </a:prstGeom>
        </p:spPr>
      </p:pic>
      <p:pic>
        <p:nvPicPr>
          <p:cNvPr id="10" name="Picture 20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9511693E-0A1C-4C9C-9505-2CA3F537DF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920" y="3954508"/>
            <a:ext cx="27432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21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36" y="416167"/>
            <a:ext cx="8755599" cy="4656993"/>
          </a:xfrm>
          <a:prstGeom prst="rect">
            <a:avLst/>
          </a:prstGeom>
        </p:spPr>
      </p:pic>
      <p:pic>
        <p:nvPicPr>
          <p:cNvPr id="9" name="Picture 2" descr="Png Free Individual Icon #17707 - Free Icons and PNG Backgroun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58" y="416167"/>
            <a:ext cx="1063867" cy="106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401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343"/>
            <a:ext cx="9144000" cy="599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39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87" y="226134"/>
            <a:ext cx="8874228" cy="576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25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54" y="84736"/>
            <a:ext cx="8862646" cy="586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57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971</TotalTime>
  <Words>145</Words>
  <Application>Microsoft Macintosh PowerPoint</Application>
  <PresentationFormat>On-screen Show (4:3)</PresentationFormat>
  <Paragraphs>29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Black</vt:lpstr>
      <vt:lpstr>Calibri</vt:lpstr>
      <vt:lpstr>Calibri Light</vt:lpstr>
      <vt:lpstr>Open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Rice, Elizabeth L.</dc:creator>
  <cp:lastModifiedBy>Sachse, Andrew C.</cp:lastModifiedBy>
  <cp:revision>48</cp:revision>
  <dcterms:created xsi:type="dcterms:W3CDTF">2019-05-16T18:47:59Z</dcterms:created>
  <dcterms:modified xsi:type="dcterms:W3CDTF">2022-10-07T16:38:04Z</dcterms:modified>
</cp:coreProperties>
</file>